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7" r:id="rId1"/>
  </p:sldMasterIdLst>
  <p:notesMasterIdLst>
    <p:notesMasterId r:id="rId9"/>
  </p:notesMasterIdLst>
  <p:sldIdLst>
    <p:sldId id="256" r:id="rId2"/>
    <p:sldId id="296" r:id="rId3"/>
    <p:sldId id="310" r:id="rId4"/>
    <p:sldId id="297" r:id="rId5"/>
    <p:sldId id="303" r:id="rId6"/>
    <p:sldId id="311" r:id="rId7"/>
    <p:sldId id="312" r:id="rId8"/>
  </p:sldIdLst>
  <p:sldSz cx="9144000" cy="5143500" type="screen16x9"/>
  <p:notesSz cx="6858000" cy="9144000"/>
  <p:custShowLst>
    <p:custShow name="Custom Show 1" id="0">
      <p:sldLst/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B5E0"/>
    <a:srgbClr val="00E1C6"/>
    <a:srgbClr val="18DAD4"/>
    <a:srgbClr val="1FD4D7"/>
    <a:srgbClr val="2DBBDF"/>
    <a:srgbClr val="0E293C"/>
    <a:srgbClr val="E6F248"/>
    <a:srgbClr val="2FB4E0"/>
    <a:srgbClr val="15DC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03D6C6-01AC-4BD8-89FE-13BF175B8C98}">
  <a:tblStyle styleId="{5003D6C6-01AC-4BD8-89FE-13BF175B8C98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98" autoAdjust="0"/>
    <p:restoredTop sz="94806" autoAdjust="0"/>
  </p:normalViewPr>
  <p:slideViewPr>
    <p:cSldViewPr snapToGrid="0">
      <p:cViewPr varScale="1">
        <p:scale>
          <a:sx n="135" d="100"/>
          <a:sy n="135" d="100"/>
        </p:scale>
        <p:origin x="17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tiff>
</file>

<file path=ppt/media/image2.gif>
</file>

<file path=ppt/media/image3.jpg>
</file>

<file path=ppt/media/image4.png>
</file>

<file path=ppt/media/image5.png>
</file>

<file path=ppt/media/image6.png>
</file>

<file path=ppt/media/image7.gi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" name="Shape 10"/>
          <p:cNvSpPr/>
          <p:nvPr/>
        </p:nvSpPr>
        <p:spPr>
          <a:xfrm rot="5400000">
            <a:off x="3809056" y="-81000"/>
            <a:ext cx="1525499" cy="17616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 rot="10800000" flipH="1">
            <a:off x="2809875" y="-172875"/>
            <a:ext cx="1111499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" name="Shape 13"/>
          <p:cNvSpPr/>
          <p:nvPr/>
        </p:nvSpPr>
        <p:spPr>
          <a:xfrm rot="10800000" flipH="1">
            <a:off x="3602723" y="1360109"/>
            <a:ext cx="493799" cy="4274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" name="Shape 14"/>
          <p:cNvSpPr/>
          <p:nvPr/>
        </p:nvSpPr>
        <p:spPr>
          <a:xfrm rot="10800000" flipH="1">
            <a:off x="5278914" y="855278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5" name="Shape 15"/>
          <p:cNvSpPr/>
          <p:nvPr/>
        </p:nvSpPr>
        <p:spPr>
          <a:xfrm rot="10800000" flipH="1">
            <a:off x="5365798" y="352324"/>
            <a:ext cx="493799" cy="4271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grpSp>
        <p:nvGrpSpPr>
          <p:cNvPr id="16" name="Shape 16"/>
          <p:cNvGrpSpPr/>
          <p:nvPr/>
        </p:nvGrpSpPr>
        <p:grpSpPr>
          <a:xfrm>
            <a:off x="5549153" y="1029780"/>
            <a:ext cx="404640" cy="374058"/>
            <a:chOff x="5975075" y="2327500"/>
            <a:chExt cx="420100" cy="388350"/>
          </a:xfrm>
        </p:grpSpPr>
        <p:sp>
          <p:nvSpPr>
            <p:cNvPr id="17" name="Shape 1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0" t="0" r="0" b="0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18" name="Shape 1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0" t="0" r="0" b="0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</p:grpSp>
      <p:sp>
        <p:nvSpPr>
          <p:cNvPr id="19" name="Shape 19"/>
          <p:cNvSpPr/>
          <p:nvPr/>
        </p:nvSpPr>
        <p:spPr>
          <a:xfrm>
            <a:off x="3253021" y="113273"/>
            <a:ext cx="225084" cy="389963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grpSp>
        <p:nvGrpSpPr>
          <p:cNvPr id="20" name="Shape 20"/>
          <p:cNvGrpSpPr/>
          <p:nvPr/>
        </p:nvGrpSpPr>
        <p:grpSpPr>
          <a:xfrm>
            <a:off x="4380525" y="515192"/>
            <a:ext cx="382958" cy="607110"/>
            <a:chOff x="6718575" y="2318625"/>
            <a:chExt cx="256950" cy="407375"/>
          </a:xfrm>
        </p:grpSpPr>
        <p:sp>
          <p:nvSpPr>
            <p:cNvPr id="21" name="Shape 2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22" name="Shape 2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23" name="Shape 2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24" name="Shape 2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25" name="Shape 2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26" name="Shape 2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27" name="Shape 2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28" name="Shape 2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</p:grpSp>
      <p:grpSp>
        <p:nvGrpSpPr>
          <p:cNvPr id="29" name="Shape 29"/>
          <p:cNvGrpSpPr/>
          <p:nvPr/>
        </p:nvGrpSpPr>
        <p:grpSpPr>
          <a:xfrm>
            <a:off x="3199463" y="902958"/>
            <a:ext cx="395017" cy="403296"/>
            <a:chOff x="3951850" y="2985350"/>
            <a:chExt cx="407950" cy="416500"/>
          </a:xfrm>
        </p:grpSpPr>
        <p:sp>
          <p:nvSpPr>
            <p:cNvPr id="30" name="Shape 3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31" name="Shape 3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32" name="Shape 3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33" name="Shape 3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</p:grpSp>
      <p:sp>
        <p:nvSpPr>
          <p:cNvPr id="34" name="Shape 34"/>
          <p:cNvSpPr/>
          <p:nvPr/>
        </p:nvSpPr>
        <p:spPr>
          <a:xfrm rot="10800000" flipH="1">
            <a:off x="5010533" y="4576647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5" name="Shape 35"/>
          <p:cNvSpPr/>
          <p:nvPr/>
        </p:nvSpPr>
        <p:spPr>
          <a:xfrm rot="10800000" flipH="1">
            <a:off x="5133679" y="4056450"/>
            <a:ext cx="540000" cy="4673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6" name="Shape 36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7" name="Shape 37"/>
          <p:cNvSpPr/>
          <p:nvPr/>
        </p:nvSpPr>
        <p:spPr>
          <a:xfrm rot="10800000" flipH="1">
            <a:off x="3530384" y="4576661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8" name="Shape 38"/>
          <p:cNvSpPr/>
          <p:nvPr/>
        </p:nvSpPr>
        <p:spPr>
          <a:xfrm>
            <a:off x="5370704" y="4867760"/>
            <a:ext cx="312502" cy="312484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grpSp>
        <p:nvGrpSpPr>
          <p:cNvPr id="39" name="Shape 39"/>
          <p:cNvGrpSpPr/>
          <p:nvPr/>
        </p:nvGrpSpPr>
        <p:grpSpPr>
          <a:xfrm>
            <a:off x="5772008" y="4056440"/>
            <a:ext cx="573942" cy="550550"/>
            <a:chOff x="5241175" y="4959100"/>
            <a:chExt cx="539775" cy="517775"/>
          </a:xfrm>
        </p:grpSpPr>
        <p:sp>
          <p:nvSpPr>
            <p:cNvPr id="40" name="Shape 40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41" name="Shape 41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42" name="Shape 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43" name="Shape 4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44" name="Shape 4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45" name="Shape 4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</p:grpSp>
      <p:sp>
        <p:nvSpPr>
          <p:cNvPr id="46" name="Shape 46"/>
          <p:cNvSpPr/>
          <p:nvPr/>
        </p:nvSpPr>
        <p:spPr>
          <a:xfrm>
            <a:off x="3429208" y="3904791"/>
            <a:ext cx="377838" cy="343684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/>
        </p:nvSpPr>
        <p:spPr>
          <a:xfrm rot="10800000" flipH="1">
            <a:off x="8218351" y="4121458"/>
            <a:ext cx="685200" cy="593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6" name="Shape 316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7" name="Shape 317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18" name="Shape 318"/>
          <p:cNvSpPr/>
          <p:nvPr/>
        </p:nvSpPr>
        <p:spPr>
          <a:xfrm rot="10800000" flipH="1">
            <a:off x="503115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19" name="Shape 319"/>
          <p:cNvSpPr/>
          <p:nvPr/>
        </p:nvSpPr>
        <p:spPr>
          <a:xfrm rot="10800000" flipH="1">
            <a:off x="1208423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20" name="Shape 320"/>
          <p:cNvSpPr/>
          <p:nvPr/>
        </p:nvSpPr>
        <p:spPr>
          <a:xfrm rot="10800000" flipH="1">
            <a:off x="247753" y="49692"/>
            <a:ext cx="295199" cy="255599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21" name="Shape 321"/>
          <p:cNvSpPr/>
          <p:nvPr/>
        </p:nvSpPr>
        <p:spPr>
          <a:xfrm rot="10800000" flipH="1">
            <a:off x="8763567" y="4485979"/>
            <a:ext cx="542999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22" name="Shape 322"/>
          <p:cNvSpPr/>
          <p:nvPr/>
        </p:nvSpPr>
        <p:spPr>
          <a:xfrm rot="10800000" flipH="1">
            <a:off x="8523810" y="4741099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23" name="Shape 323"/>
          <p:cNvSpPr/>
          <p:nvPr/>
        </p:nvSpPr>
        <p:spPr>
          <a:xfrm rot="10800000" flipH="1">
            <a:off x="8322785" y="3628022"/>
            <a:ext cx="542999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24" name="Shape 324"/>
          <p:cNvSpPr/>
          <p:nvPr/>
        </p:nvSpPr>
        <p:spPr>
          <a:xfrm rot="10800000" flipH="1">
            <a:off x="8763568" y="4009882"/>
            <a:ext cx="237599" cy="205799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19BBD5"/>
              </a:buClr>
              <a:buSzPct val="100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732700" y="2255124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19BBD5"/>
              </a:buClr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480"/>
              </a:spcBef>
              <a:buClr>
                <a:srgbClr val="19BBD5"/>
              </a:buClr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480"/>
              </a:spcBef>
              <a:buClr>
                <a:srgbClr val="19BBD5"/>
              </a:buClr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360"/>
              </a:spcBef>
              <a:buClr>
                <a:srgbClr val="19BBD5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360"/>
              </a:spcBef>
              <a:buClr>
                <a:srgbClr val="19BBD5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360"/>
              </a:spcBef>
              <a:buClr>
                <a:srgbClr val="C6DAEC"/>
              </a:buClr>
              <a:buFont typeface="Muli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D0E89D28-9E27-469E-89DF-A819E4CBF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9409" y="19162"/>
            <a:ext cx="1744825" cy="1543824"/>
          </a:xfrm>
          <a:prstGeom prst="rect">
            <a:avLst/>
          </a:prstGeom>
        </p:spPr>
      </p:pic>
      <p:sp>
        <p:nvSpPr>
          <p:cNvPr id="329" name="Shape 329"/>
          <p:cNvSpPr txBox="1">
            <a:spLocks noGrp="1"/>
          </p:cNvSpPr>
          <p:nvPr>
            <p:ph type="ctrTitle"/>
          </p:nvPr>
        </p:nvSpPr>
        <p:spPr>
          <a:xfrm>
            <a:off x="882018" y="1964866"/>
            <a:ext cx="7355205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5400" b="1" dirty="0"/>
              <a:t>Predicting Total Loss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16422" y="3191252"/>
            <a:ext cx="284607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t-EE" sz="1800" b="1" u="sng" dirty="0" err="1">
                <a:solidFill>
                  <a:schemeClr val="bg1"/>
                </a:solidFill>
              </a:rPr>
              <a:t>Team</a:t>
            </a:r>
            <a:r>
              <a:rPr lang="et-EE" sz="1800" b="1" u="sng" dirty="0">
                <a:solidFill>
                  <a:schemeClr val="bg1"/>
                </a:solidFill>
              </a:rPr>
              <a:t> </a:t>
            </a:r>
            <a:r>
              <a:rPr lang="et-EE" sz="1800" b="1" u="sng" dirty="0" err="1">
                <a:solidFill>
                  <a:schemeClr val="bg1"/>
                </a:solidFill>
              </a:rPr>
              <a:t>deepCrash</a:t>
            </a:r>
            <a:endParaRPr lang="et-EE" sz="1800" b="1" u="sng" dirty="0">
              <a:solidFill>
                <a:schemeClr val="bg1"/>
              </a:solidFill>
            </a:endParaRPr>
          </a:p>
          <a:p>
            <a:endParaRPr lang="et-EE" sz="1800" b="1" u="sng" dirty="0">
              <a:solidFill>
                <a:schemeClr val="bg1"/>
              </a:solidFill>
            </a:endParaRPr>
          </a:p>
          <a:p>
            <a:r>
              <a:rPr lang="et-EE" dirty="0" err="1">
                <a:solidFill>
                  <a:schemeClr val="tx2">
                    <a:lumMod val="75000"/>
                  </a:schemeClr>
                </a:solidFill>
              </a:rPr>
              <a:t>Huseyin</a:t>
            </a:r>
            <a:r>
              <a:rPr lang="et-EE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t-EE" dirty="0" err="1">
                <a:solidFill>
                  <a:schemeClr val="tx2">
                    <a:lumMod val="75000"/>
                  </a:schemeClr>
                </a:solidFill>
              </a:rPr>
              <a:t>Burak</a:t>
            </a:r>
            <a:r>
              <a:rPr lang="et-EE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t-EE" dirty="0" err="1">
                <a:solidFill>
                  <a:schemeClr val="tx2">
                    <a:lumMod val="75000"/>
                  </a:schemeClr>
                </a:solidFill>
              </a:rPr>
              <a:t>Akyol</a:t>
            </a:r>
            <a:endParaRPr lang="et-EE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t-EE" dirty="0">
                <a:solidFill>
                  <a:schemeClr val="tx2">
                    <a:lumMod val="75000"/>
                  </a:schemeClr>
                </a:solidFill>
              </a:rPr>
              <a:t>Anna </a:t>
            </a:r>
            <a:r>
              <a:rPr lang="et-EE" dirty="0" err="1">
                <a:solidFill>
                  <a:schemeClr val="tx2">
                    <a:lumMod val="75000"/>
                  </a:schemeClr>
                </a:solidFill>
              </a:rPr>
              <a:t>Jiang</a:t>
            </a:r>
            <a:endParaRPr lang="et-EE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t-EE" dirty="0" err="1">
                <a:solidFill>
                  <a:schemeClr val="tx2">
                    <a:lumMod val="75000"/>
                  </a:schemeClr>
                </a:solidFill>
              </a:rPr>
              <a:t>Yicheng</a:t>
            </a:r>
            <a:r>
              <a:rPr lang="et-EE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t-EE" dirty="0" err="1">
                <a:solidFill>
                  <a:schemeClr val="tx2">
                    <a:lumMod val="75000"/>
                  </a:schemeClr>
                </a:solidFill>
              </a:rPr>
              <a:t>Li</a:t>
            </a:r>
            <a:endParaRPr lang="et-EE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t-EE" dirty="0">
                <a:solidFill>
                  <a:schemeClr val="tx2">
                    <a:lumMod val="75000"/>
                  </a:schemeClr>
                </a:solidFill>
              </a:rPr>
              <a:t>Ulas </a:t>
            </a:r>
            <a:r>
              <a:rPr lang="et-EE" dirty="0" err="1">
                <a:solidFill>
                  <a:schemeClr val="tx2">
                    <a:lumMod val="75000"/>
                  </a:schemeClr>
                </a:solidFill>
              </a:rPr>
              <a:t>Baran</a:t>
            </a:r>
            <a:r>
              <a:rPr lang="et-EE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t-EE" dirty="0" err="1">
                <a:solidFill>
                  <a:schemeClr val="tx2">
                    <a:lumMod val="75000"/>
                  </a:schemeClr>
                </a:solidFill>
              </a:rPr>
              <a:t>Baloglu</a:t>
            </a:r>
            <a:endParaRPr lang="et-EE" dirty="0">
              <a:solidFill>
                <a:schemeClr val="tx2">
                  <a:lumMod val="75000"/>
                </a:schemeClr>
              </a:solidFill>
            </a:endParaRPr>
          </a:p>
          <a:p>
            <a:r>
              <a:rPr lang="et-EE" dirty="0">
                <a:solidFill>
                  <a:schemeClr val="tx2">
                    <a:lumMod val="75000"/>
                  </a:schemeClr>
                </a:solidFill>
              </a:rPr>
              <a:t>Raul Richard Stein</a:t>
            </a:r>
            <a:endParaRPr lang="en-GB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1" name="Shape 701"/>
          <p:cNvGrpSpPr/>
          <p:nvPr/>
        </p:nvGrpSpPr>
        <p:grpSpPr>
          <a:xfrm>
            <a:off x="4375792" y="4258673"/>
            <a:ext cx="367658" cy="521637"/>
            <a:chOff x="6730350" y="2315900"/>
            <a:chExt cx="257700" cy="420100"/>
          </a:xfrm>
          <a:gradFill flip="none" rotWithShape="1">
            <a:gsLst>
              <a:gs pos="0">
                <a:srgbClr val="15DCD2">
                  <a:tint val="66000"/>
                  <a:satMod val="160000"/>
                </a:srgbClr>
              </a:gs>
              <a:gs pos="50000">
                <a:srgbClr val="15DCD2">
                  <a:tint val="44500"/>
                  <a:satMod val="160000"/>
                </a:srgbClr>
              </a:gs>
              <a:gs pos="100000">
                <a:srgbClr val="15DCD2">
                  <a:tint val="23500"/>
                  <a:satMod val="160000"/>
                </a:srgbClr>
              </a:gs>
            </a:gsLst>
            <a:lin ang="5400000" scaled="1"/>
            <a:tileRect/>
          </a:gradFill>
        </p:grpSpPr>
        <p:sp>
          <p:nvSpPr>
            <p:cNvPr id="12" name="Shape 702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13" name="Shape 703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14" name="Shape 704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15" name="Shape 705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  <p:sp>
          <p:nvSpPr>
            <p:cNvPr id="16" name="Shape 706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20CD38C-3C00-554E-8647-032380C49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8535" y="415497"/>
            <a:ext cx="1090220" cy="6968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78248B-873D-4AF7-95FD-3B1F0086034D}"/>
              </a:ext>
            </a:extLst>
          </p:cNvPr>
          <p:cNvSpPr/>
          <p:nvPr/>
        </p:nvSpPr>
        <p:spPr>
          <a:xfrm>
            <a:off x="2133647" y="217336"/>
            <a:ext cx="312777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t-EE" sz="4400" b="1" dirty="0" err="1">
                <a:solidFill>
                  <a:srgbClr val="15DCD2"/>
                </a:solidFill>
                <a:latin typeface="Nixie One" panose="020B0604020202020204" charset="0"/>
              </a:rPr>
              <a:t>The</a:t>
            </a:r>
            <a:r>
              <a:rPr lang="et-EE" sz="4400" b="1" dirty="0">
                <a:solidFill>
                  <a:srgbClr val="15DCD2"/>
                </a:solidFill>
                <a:latin typeface="Nixie One" panose="020B0604020202020204" charset="0"/>
              </a:rPr>
              <a:t> </a:t>
            </a:r>
            <a:r>
              <a:rPr lang="et-EE" sz="4400" b="1" dirty="0" err="1">
                <a:solidFill>
                  <a:srgbClr val="15DCD2"/>
                </a:solidFill>
                <a:latin typeface="Nixie One" panose="020B0604020202020204" charset="0"/>
              </a:rPr>
              <a:t>Solution</a:t>
            </a:r>
            <a:endParaRPr lang="en" sz="4000" b="1" dirty="0">
              <a:solidFill>
                <a:srgbClr val="15DCD2"/>
              </a:solidFill>
              <a:latin typeface="Nixie One" panose="020B060402020202020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CE82D1-D5E3-451C-92AD-728CC5EBE192}"/>
              </a:ext>
            </a:extLst>
          </p:cNvPr>
          <p:cNvSpPr txBox="1"/>
          <p:nvPr/>
        </p:nvSpPr>
        <p:spPr>
          <a:xfrm>
            <a:off x="768371" y="1136559"/>
            <a:ext cx="53121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t-EE" sz="2000" dirty="0" err="1">
                <a:solidFill>
                  <a:schemeClr val="bg1"/>
                </a:solidFill>
                <a:latin typeface="Helvetica Neue" panose="020B0604020202020204" charset="0"/>
              </a:rPr>
              <a:t>Predict</a:t>
            </a:r>
            <a:r>
              <a:rPr lang="et-EE" sz="20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2000" dirty="0" err="1">
                <a:solidFill>
                  <a:schemeClr val="bg1"/>
                </a:solidFill>
                <a:latin typeface="Helvetica Neue" panose="020B0604020202020204" charset="0"/>
              </a:rPr>
              <a:t>Total</a:t>
            </a:r>
            <a:r>
              <a:rPr lang="et-EE" sz="2000" dirty="0">
                <a:solidFill>
                  <a:schemeClr val="bg1"/>
                </a:solidFill>
                <a:latin typeface="Helvetica Neue" panose="020B0604020202020204" charset="0"/>
              </a:rPr>
              <a:t> Loss </a:t>
            </a:r>
            <a:r>
              <a:rPr lang="et-EE" sz="2000" dirty="0" err="1">
                <a:solidFill>
                  <a:schemeClr val="bg1"/>
                </a:solidFill>
                <a:latin typeface="Helvetica Neue" panose="020B0604020202020204" charset="0"/>
              </a:rPr>
              <a:t>with</a:t>
            </a:r>
            <a:r>
              <a:rPr lang="et-EE" sz="20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2000" dirty="0" err="1">
                <a:solidFill>
                  <a:schemeClr val="bg1"/>
                </a:solidFill>
                <a:latin typeface="Helvetica Neue" panose="020B0604020202020204" charset="0"/>
              </a:rPr>
              <a:t>XGBoost</a:t>
            </a:r>
            <a:r>
              <a:rPr lang="et-EE" sz="20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2000" dirty="0" err="1">
                <a:solidFill>
                  <a:schemeClr val="bg1"/>
                </a:solidFill>
                <a:latin typeface="Helvetica Neue" panose="020B0604020202020204" charset="0"/>
              </a:rPr>
              <a:t>or</a:t>
            </a:r>
            <a:r>
              <a:rPr lang="et-EE" sz="2000" dirty="0">
                <a:solidFill>
                  <a:schemeClr val="bg1"/>
                </a:solidFill>
                <a:latin typeface="Helvetica Neue" panose="020B0604020202020204" charset="0"/>
              </a:rPr>
              <a:t> RNN –</a:t>
            </a:r>
            <a:r>
              <a:rPr lang="et-EE" sz="2000" dirty="0" err="1">
                <a:solidFill>
                  <a:schemeClr val="bg1"/>
                </a:solidFill>
                <a:latin typeface="Helvetica Neue" panose="020B0604020202020204" charset="0"/>
              </a:rPr>
              <a:t>Accuracy</a:t>
            </a:r>
            <a:r>
              <a:rPr lang="et-EE" sz="2000" dirty="0">
                <a:solidFill>
                  <a:schemeClr val="bg1"/>
                </a:solidFill>
                <a:latin typeface="Helvetica Neue" panose="020B0604020202020204" charset="0"/>
              </a:rPr>
              <a:t> on </a:t>
            </a:r>
            <a:r>
              <a:rPr lang="et-EE" sz="2000" dirty="0" err="1">
                <a:solidFill>
                  <a:schemeClr val="bg1"/>
                </a:solidFill>
                <a:latin typeface="Helvetica Neue" panose="020B0604020202020204" charset="0"/>
              </a:rPr>
              <a:t>sample</a:t>
            </a:r>
            <a:r>
              <a:rPr lang="et-EE" sz="2000" dirty="0">
                <a:solidFill>
                  <a:schemeClr val="bg1"/>
                </a:solidFill>
                <a:latin typeface="Helvetica Neue" panose="020B0604020202020204" charset="0"/>
              </a:rPr>
              <a:t> dataset~80%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t-EE" sz="2000" dirty="0">
              <a:solidFill>
                <a:schemeClr val="bg1"/>
              </a:solidFill>
              <a:latin typeface="Helvetica Neue" panose="020B0604020202020204" charset="0"/>
            </a:endParaRPr>
          </a:p>
        </p:txBody>
      </p:sp>
      <p:sp>
        <p:nvSpPr>
          <p:cNvPr id="12" name="Shape 2136">
            <a:extLst>
              <a:ext uri="{FF2B5EF4-FFF2-40B4-BE49-F238E27FC236}">
                <a16:creationId xmlns:a16="http://schemas.microsoft.com/office/drawing/2014/main" id="{B282B38A-8B5B-4189-BD06-E5E42C2FB3AF}"/>
              </a:ext>
            </a:extLst>
          </p:cNvPr>
          <p:cNvSpPr/>
          <p:nvPr/>
        </p:nvSpPr>
        <p:spPr>
          <a:xfrm>
            <a:off x="573432" y="286540"/>
            <a:ext cx="532218" cy="638682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5" name="Shape 2136">
            <a:extLst>
              <a:ext uri="{FF2B5EF4-FFF2-40B4-BE49-F238E27FC236}">
                <a16:creationId xmlns:a16="http://schemas.microsoft.com/office/drawing/2014/main" id="{9E6A8F37-BFF9-5048-9741-507F1E27B5BC}"/>
              </a:ext>
            </a:extLst>
          </p:cNvPr>
          <p:cNvSpPr/>
          <p:nvPr/>
        </p:nvSpPr>
        <p:spPr>
          <a:xfrm>
            <a:off x="8438416" y="4274960"/>
            <a:ext cx="256818" cy="308191"/>
          </a:xfrm>
          <a:custGeom>
            <a:avLst/>
            <a:gdLst/>
            <a:ahLst/>
            <a:cxnLst/>
            <a:rect l="0" t="0" r="0" b="0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7" name="Shape 345">
            <a:extLst>
              <a:ext uri="{FF2B5EF4-FFF2-40B4-BE49-F238E27FC236}">
                <a16:creationId xmlns:a16="http://schemas.microsoft.com/office/drawing/2014/main" id="{CA41C202-CB71-E84D-8582-EEE460DBF768}"/>
              </a:ext>
            </a:extLst>
          </p:cNvPr>
          <p:cNvPicPr preferRelativeResize="0"/>
          <p:nvPr/>
        </p:nvPicPr>
        <p:blipFill>
          <a:blip r:embed="rId2"/>
          <a:srcRect/>
          <a:stretch/>
        </p:blipFill>
        <p:spPr>
          <a:xfrm>
            <a:off x="6394148" y="100915"/>
            <a:ext cx="2749852" cy="2051307"/>
          </a:xfrm>
          <a:prstGeom prst="hexagon">
            <a:avLst>
              <a:gd name="adj" fmla="val 28393"/>
              <a:gd name="vf" fmla="val 115470"/>
            </a:avLst>
          </a:prstGeom>
          <a:noFill/>
          <a:ln w="38100">
            <a:solidFill>
              <a:srgbClr val="2FB4E0"/>
            </a:solidFill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153A1E6-FD91-3D41-8E5A-687055DA46FE}"/>
              </a:ext>
            </a:extLst>
          </p:cNvPr>
          <p:cNvGrpSpPr/>
          <p:nvPr/>
        </p:nvGrpSpPr>
        <p:grpSpPr>
          <a:xfrm>
            <a:off x="116158" y="2875114"/>
            <a:ext cx="3241980" cy="2268386"/>
            <a:chOff x="3358979" y="2827438"/>
            <a:chExt cx="3241980" cy="226838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0F40993-85CF-294D-83FD-2B56FDB10D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78765" y="2977220"/>
              <a:ext cx="2997449" cy="1693831"/>
            </a:xfrm>
            <a:prstGeom prst="rect">
              <a:avLst/>
            </a:prstGeom>
          </p:spPr>
        </p:pic>
        <p:sp>
          <p:nvSpPr>
            <p:cNvPr id="14" name="Shape 532">
              <a:extLst>
                <a:ext uri="{FF2B5EF4-FFF2-40B4-BE49-F238E27FC236}">
                  <a16:creationId xmlns:a16="http://schemas.microsoft.com/office/drawing/2014/main" id="{9F3E8D16-0FEB-304B-9F94-A63620332BC5}"/>
                </a:ext>
              </a:extLst>
            </p:cNvPr>
            <p:cNvSpPr/>
            <p:nvPr/>
          </p:nvSpPr>
          <p:spPr>
            <a:xfrm>
              <a:off x="3358979" y="2827438"/>
              <a:ext cx="3241980" cy="2268386"/>
            </a:xfrm>
            <a:custGeom>
              <a:avLst/>
              <a:gdLst/>
              <a:ahLst/>
              <a:cxnLst/>
              <a:rect l="0" t="0" r="0" b="0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184769"/>
            </a:solidFill>
            <a:ln w="19050" cap="flat" cmpd="sng">
              <a:solidFill>
                <a:srgbClr val="19BBD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93F3F58-E405-154E-B0E0-0F75372C54C5}"/>
              </a:ext>
            </a:extLst>
          </p:cNvPr>
          <p:cNvSpPr txBox="1"/>
          <p:nvPr/>
        </p:nvSpPr>
        <p:spPr>
          <a:xfrm>
            <a:off x="3547064" y="2152222"/>
            <a:ext cx="467311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Map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words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in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comments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to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vectors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and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calculate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correlation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with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„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Total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loss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t-EE" sz="2000" dirty="0">
              <a:solidFill>
                <a:schemeClr val="bg1"/>
              </a:solidFill>
              <a:latin typeface="Helvetica Neue" panose="020B060402020202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Implement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a CNN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to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classify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regions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of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damage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on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cars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</a:p>
          <a:p>
            <a:pPr marL="342900" lvl="4" indent="-342900">
              <a:buFont typeface="Arial" panose="020B0604020202020204" pitchFamily="34" charset="0"/>
              <a:buChar char="•"/>
            </a:pPr>
            <a:r>
              <a:rPr lang="et-EE" dirty="0">
                <a:solidFill>
                  <a:schemeClr val="bg1"/>
                </a:solidFill>
                <a:latin typeface="Helvetica Neue" panose="020B0604020202020204" charset="0"/>
              </a:rPr>
              <a:t>Normalise </a:t>
            </a:r>
            <a:r>
              <a:rPr lang="et-EE" dirty="0" err="1">
                <a:solidFill>
                  <a:schemeClr val="bg1"/>
                </a:solidFill>
                <a:latin typeface="Helvetica Neue" panose="020B0604020202020204" charset="0"/>
              </a:rPr>
              <a:t>images</a:t>
            </a:r>
            <a:r>
              <a:rPr lang="et-EE" dirty="0">
                <a:solidFill>
                  <a:schemeClr val="bg1"/>
                </a:solidFill>
                <a:latin typeface="Helvetica Neue" panose="020B0604020202020204" charset="0"/>
              </a:rPr>
              <a:t> and </a:t>
            </a:r>
            <a:r>
              <a:rPr lang="et-EE" dirty="0" err="1">
                <a:solidFill>
                  <a:schemeClr val="bg1"/>
                </a:solidFill>
                <a:latin typeface="Helvetica Neue" panose="020B0604020202020204" charset="0"/>
              </a:rPr>
              <a:t>calculate</a:t>
            </a:r>
            <a:r>
              <a:rPr lang="et-EE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dirty="0" err="1">
                <a:solidFill>
                  <a:schemeClr val="bg1"/>
                </a:solidFill>
                <a:latin typeface="Helvetica Neue" panose="020B0604020202020204" charset="0"/>
              </a:rPr>
              <a:t>pixels</a:t>
            </a:r>
            <a:r>
              <a:rPr lang="et-EE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dirty="0" err="1">
                <a:solidFill>
                  <a:schemeClr val="bg1"/>
                </a:solidFill>
                <a:latin typeface="Helvetica Neue" panose="020B0604020202020204" charset="0"/>
              </a:rPr>
              <a:t>with</a:t>
            </a:r>
            <a:r>
              <a:rPr lang="et-EE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dirty="0" err="1">
                <a:solidFill>
                  <a:schemeClr val="bg1"/>
                </a:solidFill>
                <a:latin typeface="Helvetica Neue" panose="020B0604020202020204" charset="0"/>
              </a:rPr>
              <a:t>recognized</a:t>
            </a:r>
            <a:r>
              <a:rPr lang="et-EE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dirty="0" err="1">
                <a:solidFill>
                  <a:schemeClr val="bg1"/>
                </a:solidFill>
                <a:latin typeface="Helvetica Neue" panose="020B0604020202020204" charset="0"/>
              </a:rPr>
              <a:t>damage</a:t>
            </a:r>
            <a:endParaRPr lang="et-EE" dirty="0">
              <a:solidFill>
                <a:schemeClr val="bg1"/>
              </a:solidFill>
              <a:latin typeface="Helvetica Neue" panose="020B0604020202020204" charset="0"/>
            </a:endParaRPr>
          </a:p>
          <a:p>
            <a:pPr marL="342900" lvl="4" indent="-342900">
              <a:buFont typeface="Arial" panose="020B0604020202020204" pitchFamily="34" charset="0"/>
              <a:buChar char="•"/>
            </a:pPr>
            <a:endParaRPr lang="et-EE" dirty="0">
              <a:solidFill>
                <a:schemeClr val="bg1"/>
              </a:solidFill>
              <a:latin typeface="Helvetica Neue" panose="020B0604020202020204" charset="0"/>
            </a:endParaRPr>
          </a:p>
          <a:p>
            <a:pPr marL="342900" lvl="4" indent="-342900">
              <a:buFont typeface="Arial" panose="020B0604020202020204" pitchFamily="34" charset="0"/>
              <a:buChar char="•"/>
            </a:pP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Feed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back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to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decision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tree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to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make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a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better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decision</a:t>
            </a:r>
            <a:endParaRPr lang="et-EE" sz="1800" dirty="0">
              <a:solidFill>
                <a:schemeClr val="bg1"/>
              </a:solidFill>
              <a:latin typeface="Helvetica Neue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93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FDD79A66-A9F0-5E4C-B1DD-C905909E49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30" b="8545"/>
          <a:stretch/>
        </p:blipFill>
        <p:spPr>
          <a:xfrm>
            <a:off x="0" y="0"/>
            <a:ext cx="5373278" cy="51413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3BC415-B676-AB41-BC79-DC3816514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9374" y="537001"/>
            <a:ext cx="33528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64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BAC706-F390-4154-BB39-D92D3459F7D1}"/>
              </a:ext>
            </a:extLst>
          </p:cNvPr>
          <p:cNvSpPr/>
          <p:nvPr/>
        </p:nvSpPr>
        <p:spPr>
          <a:xfrm>
            <a:off x="2197443" y="217336"/>
            <a:ext cx="390523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400" b="1" dirty="0">
                <a:solidFill>
                  <a:srgbClr val="15DCD2"/>
                </a:solidFill>
                <a:latin typeface="Nixie One" panose="020B0604020202020204" charset="0"/>
              </a:rPr>
              <a:t>Data processing</a:t>
            </a:r>
          </a:p>
        </p:txBody>
      </p:sp>
      <p:sp>
        <p:nvSpPr>
          <p:cNvPr id="18" name="Shape 478">
            <a:extLst>
              <a:ext uri="{FF2B5EF4-FFF2-40B4-BE49-F238E27FC236}">
                <a16:creationId xmlns:a16="http://schemas.microsoft.com/office/drawing/2014/main" id="{86196E94-FD2F-4C88-AA3D-0F6C983EA90C}"/>
              </a:ext>
            </a:extLst>
          </p:cNvPr>
          <p:cNvSpPr/>
          <p:nvPr/>
        </p:nvSpPr>
        <p:spPr>
          <a:xfrm>
            <a:off x="7010722" y="4447246"/>
            <a:ext cx="434400" cy="434400"/>
          </a:xfrm>
          <a:prstGeom prst="ellipse">
            <a:avLst/>
          </a:prstGeom>
          <a:solidFill>
            <a:srgbClr val="18476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47C325-EC48-4091-824D-FD0BC1E5AF17}"/>
              </a:ext>
            </a:extLst>
          </p:cNvPr>
          <p:cNvSpPr txBox="1"/>
          <p:nvPr/>
        </p:nvSpPr>
        <p:spPr>
          <a:xfrm>
            <a:off x="964583" y="1123985"/>
            <a:ext cx="445051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t-EE" sz="1800" dirty="0">
              <a:solidFill>
                <a:srgbClr val="00E1C6"/>
              </a:solidFill>
              <a:latin typeface="Helvetica Neue" panose="020B0604020202020204" charset="0"/>
            </a:endParaRPr>
          </a:p>
          <a:p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Convert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variables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to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numeric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values</a:t>
            </a:r>
            <a:b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</a:br>
            <a:endParaRPr lang="et-EE" sz="1800" dirty="0">
              <a:solidFill>
                <a:schemeClr val="bg1"/>
              </a:solidFill>
              <a:latin typeface="Helvetica Neue" panose="020B0604020202020204" charset="0"/>
            </a:endParaRPr>
          </a:p>
          <a:p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Replace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NaN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in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damages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with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False</a:t>
            </a:r>
            <a:b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</a:br>
            <a:endParaRPr lang="et-EE" sz="1800" dirty="0">
              <a:solidFill>
                <a:schemeClr val="bg1"/>
              </a:solidFill>
              <a:latin typeface="Helvetica Neue" panose="020B0604020202020204" charset="0"/>
            </a:endParaRPr>
          </a:p>
          <a:p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Group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parameters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(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such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as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age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of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car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)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by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considering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the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weight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of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evidence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.</a:t>
            </a:r>
          </a:p>
          <a:p>
            <a:endParaRPr lang="et-EE" sz="1800" dirty="0">
              <a:solidFill>
                <a:schemeClr val="bg1"/>
              </a:solidFill>
              <a:latin typeface="Helvetica Neue" panose="020B0604020202020204" charset="0"/>
            </a:endParaRPr>
          </a:p>
          <a:p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Feature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engineering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: Time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between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incident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and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claim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being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made</a:t>
            </a:r>
          </a:p>
          <a:p>
            <a:pPr marL="342900" indent="-342900">
              <a:buFont typeface="System Font Regular"/>
              <a:buChar char="x"/>
            </a:pPr>
            <a:endParaRPr lang="et-EE" sz="1800" dirty="0">
              <a:solidFill>
                <a:schemeClr val="bg1"/>
              </a:solidFill>
              <a:latin typeface="Helvetica Neue" panose="020B0604020202020204" charset="0"/>
            </a:endParaRPr>
          </a:p>
          <a:p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Investigate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correlations</a:t>
            </a:r>
            <a:r>
              <a:rPr lang="et-EE" sz="1800" dirty="0">
                <a:solidFill>
                  <a:schemeClr val="bg1"/>
                </a:solidFill>
                <a:latin typeface="Helvetica Neue" panose="020B0604020202020204" charset="0"/>
              </a:rPr>
              <a:t> in </a:t>
            </a:r>
            <a:r>
              <a:rPr lang="et-EE" sz="1800" dirty="0" err="1">
                <a:solidFill>
                  <a:schemeClr val="bg1"/>
                </a:solidFill>
                <a:latin typeface="Helvetica Neue" panose="020B0604020202020204" charset="0"/>
              </a:rPr>
              <a:t>data</a:t>
            </a:r>
            <a:endParaRPr lang="et-EE" sz="1800" dirty="0">
              <a:solidFill>
                <a:schemeClr val="bg1"/>
              </a:solidFill>
              <a:latin typeface="Helvetica Neue" panose="020B0604020202020204" charset="0"/>
            </a:endParaRPr>
          </a:p>
        </p:txBody>
      </p:sp>
      <p:grpSp>
        <p:nvGrpSpPr>
          <p:cNvPr id="12" name="Shape 718">
            <a:extLst>
              <a:ext uri="{FF2B5EF4-FFF2-40B4-BE49-F238E27FC236}">
                <a16:creationId xmlns:a16="http://schemas.microsoft.com/office/drawing/2014/main" id="{2B3A8922-7CF4-2844-B2F6-467D43E018E4}"/>
              </a:ext>
            </a:extLst>
          </p:cNvPr>
          <p:cNvGrpSpPr/>
          <p:nvPr/>
        </p:nvGrpSpPr>
        <p:grpSpPr>
          <a:xfrm>
            <a:off x="8356000" y="4320751"/>
            <a:ext cx="361044" cy="237564"/>
            <a:chOff x="5255200" y="3006475"/>
            <a:chExt cx="511700" cy="378575"/>
          </a:xfrm>
        </p:grpSpPr>
        <p:sp>
          <p:nvSpPr>
            <p:cNvPr id="13" name="Shape 719">
              <a:extLst>
                <a:ext uri="{FF2B5EF4-FFF2-40B4-BE49-F238E27FC236}">
                  <a16:creationId xmlns:a16="http://schemas.microsoft.com/office/drawing/2014/main" id="{B9FF7149-CF27-DE4A-A83E-9C302FCF806D}"/>
                </a:ext>
              </a:extLst>
            </p:cNvPr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0" t="0" r="0" b="0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720">
              <a:extLst>
                <a:ext uri="{FF2B5EF4-FFF2-40B4-BE49-F238E27FC236}">
                  <a16:creationId xmlns:a16="http://schemas.microsoft.com/office/drawing/2014/main" id="{5476BB2A-4851-E94D-B02C-5E418E6F7473}"/>
                </a:ext>
              </a:extLst>
            </p:cNvPr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0" t="0" r="0" b="0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F48FF9-16F6-1245-AD21-8FD9127FF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83" y="286595"/>
            <a:ext cx="1025296" cy="79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92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DBAC706-F390-4154-BB39-D92D3459F7D1}"/>
              </a:ext>
            </a:extLst>
          </p:cNvPr>
          <p:cNvSpPr/>
          <p:nvPr/>
        </p:nvSpPr>
        <p:spPr>
          <a:xfrm>
            <a:off x="2197443" y="217336"/>
            <a:ext cx="305083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t-EE" sz="4400" b="1" dirty="0" err="1">
                <a:solidFill>
                  <a:srgbClr val="15DCD2"/>
                </a:solidFill>
                <a:latin typeface="Nixie One" panose="020B0604020202020204" charset="0"/>
              </a:rPr>
              <a:t>Correlations</a:t>
            </a:r>
            <a:endParaRPr lang="en" sz="4400" b="1" dirty="0">
              <a:solidFill>
                <a:srgbClr val="15DCD2"/>
              </a:solidFill>
              <a:latin typeface="Nixie One" panose="020B0604020202020204" charset="0"/>
            </a:endParaRPr>
          </a:p>
        </p:txBody>
      </p:sp>
      <p:sp>
        <p:nvSpPr>
          <p:cNvPr id="18" name="Shape 478">
            <a:extLst>
              <a:ext uri="{FF2B5EF4-FFF2-40B4-BE49-F238E27FC236}">
                <a16:creationId xmlns:a16="http://schemas.microsoft.com/office/drawing/2014/main" id="{86196E94-FD2F-4C88-AA3D-0F6C983EA90C}"/>
              </a:ext>
            </a:extLst>
          </p:cNvPr>
          <p:cNvSpPr/>
          <p:nvPr/>
        </p:nvSpPr>
        <p:spPr>
          <a:xfrm>
            <a:off x="7010722" y="4447246"/>
            <a:ext cx="434400" cy="434400"/>
          </a:xfrm>
          <a:prstGeom prst="ellipse">
            <a:avLst/>
          </a:prstGeom>
          <a:solidFill>
            <a:srgbClr val="184769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000" b="0" i="0" u="none" strike="noStrike" cap="none" dirty="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grpSp>
        <p:nvGrpSpPr>
          <p:cNvPr id="8" name="Shape 718">
            <a:extLst>
              <a:ext uri="{FF2B5EF4-FFF2-40B4-BE49-F238E27FC236}">
                <a16:creationId xmlns:a16="http://schemas.microsoft.com/office/drawing/2014/main" id="{F91CB02B-EC63-B145-ABC9-61B26580C396}"/>
              </a:ext>
            </a:extLst>
          </p:cNvPr>
          <p:cNvGrpSpPr/>
          <p:nvPr/>
        </p:nvGrpSpPr>
        <p:grpSpPr>
          <a:xfrm>
            <a:off x="8356000" y="4320751"/>
            <a:ext cx="361044" cy="237564"/>
            <a:chOff x="5255200" y="3006475"/>
            <a:chExt cx="511700" cy="378575"/>
          </a:xfrm>
        </p:grpSpPr>
        <p:sp>
          <p:nvSpPr>
            <p:cNvPr id="9" name="Shape 719">
              <a:extLst>
                <a:ext uri="{FF2B5EF4-FFF2-40B4-BE49-F238E27FC236}">
                  <a16:creationId xmlns:a16="http://schemas.microsoft.com/office/drawing/2014/main" id="{E3021304-0CE0-E04D-BD7F-C14CC409803F}"/>
                </a:ext>
              </a:extLst>
            </p:cNvPr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0" t="0" r="0" b="0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720">
              <a:extLst>
                <a:ext uri="{FF2B5EF4-FFF2-40B4-BE49-F238E27FC236}">
                  <a16:creationId xmlns:a16="http://schemas.microsoft.com/office/drawing/2014/main" id="{2F2AA3D3-2E8D-8648-A399-199BEE0BEA2D}"/>
                </a:ext>
              </a:extLst>
            </p:cNvPr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0" t="0" r="0" b="0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6082973E-58CF-6C46-A4E8-FD1762039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83" y="286595"/>
            <a:ext cx="1025296" cy="797454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FEECC0FA-2953-6B42-9892-B612E00913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978"/>
          <a:stretch/>
        </p:blipFill>
        <p:spPr>
          <a:xfrm>
            <a:off x="3406206" y="1442301"/>
            <a:ext cx="5613516" cy="35975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7D7117-5708-424F-9506-7EF8F97E5401}"/>
              </a:ext>
            </a:extLst>
          </p:cNvPr>
          <p:cNvSpPr txBox="1"/>
          <p:nvPr/>
        </p:nvSpPr>
        <p:spPr>
          <a:xfrm>
            <a:off x="499621" y="1725105"/>
            <a:ext cx="228128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Airbags deployed?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Damages? Especially in the left for some reason (60% correlation)?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Weather?</a:t>
            </a:r>
          </a:p>
        </p:txBody>
      </p:sp>
    </p:spTree>
    <p:extLst>
      <p:ext uri="{BB962C8B-B14F-4D97-AF65-F5344CB8AC3E}">
        <p14:creationId xmlns:p14="http://schemas.microsoft.com/office/powerpoint/2010/main" val="2350282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D573D2-F54B-854D-A294-818366A61A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657"/>
          <a:stretch/>
        </p:blipFill>
        <p:spPr>
          <a:xfrm>
            <a:off x="86086" y="98954"/>
            <a:ext cx="2790334" cy="301729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ADC314-73DD-684B-86CD-7D9D2CFD1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4860" y="2647165"/>
            <a:ext cx="5766717" cy="234211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6F5EE4F-51E3-D74F-BA85-F95D52F3A5B6}"/>
              </a:ext>
            </a:extLst>
          </p:cNvPr>
          <p:cNvSpPr/>
          <p:nvPr/>
        </p:nvSpPr>
        <p:spPr>
          <a:xfrm>
            <a:off x="4572000" y="405353"/>
            <a:ext cx="30524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400" b="1" dirty="0">
                <a:solidFill>
                  <a:srgbClr val="15DCD2"/>
                </a:solidFill>
                <a:latin typeface="Nixie One" panose="020B0604020202020204" charset="0"/>
              </a:rPr>
              <a:t>Future work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C8BC72-1283-7A41-835E-89E9F8235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0906" y="1452601"/>
            <a:ext cx="50673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567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25EC37-50C1-4F41-927D-991A09560DB6}"/>
              </a:ext>
            </a:extLst>
          </p:cNvPr>
          <p:cNvSpPr/>
          <p:nvPr/>
        </p:nvSpPr>
        <p:spPr>
          <a:xfrm>
            <a:off x="1414021" y="2064471"/>
            <a:ext cx="57342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400" b="1" dirty="0">
                <a:solidFill>
                  <a:srgbClr val="15DCD2"/>
                </a:solidFill>
                <a:latin typeface="Nixie One" panose="020B0604020202020204" charset="0"/>
              </a:rPr>
              <a:t>Thank you for listening!</a:t>
            </a:r>
          </a:p>
        </p:txBody>
      </p:sp>
    </p:spTree>
    <p:extLst>
      <p:ext uri="{BB962C8B-B14F-4D97-AF65-F5344CB8AC3E}">
        <p14:creationId xmlns:p14="http://schemas.microsoft.com/office/powerpoint/2010/main" val="4100649357"/>
      </p:ext>
    </p:extLst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39574</TotalTime>
  <Words>148</Words>
  <Application>Microsoft Macintosh PowerPoint</Application>
  <PresentationFormat>On-screen Show (16:9)</PresentationFormat>
  <Paragraphs>33</Paragraphs>
  <Slides>7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  <vt:variant>
        <vt:lpstr>Custom Shows</vt:lpstr>
      </vt:variant>
      <vt:variant>
        <vt:i4>1</vt:i4>
      </vt:variant>
    </vt:vector>
  </HeadingPairs>
  <TitlesOfParts>
    <vt:vector size="14" baseType="lpstr">
      <vt:lpstr>Arial</vt:lpstr>
      <vt:lpstr>Helvetica Neue</vt:lpstr>
      <vt:lpstr>Muli</vt:lpstr>
      <vt:lpstr>Nixie One</vt:lpstr>
      <vt:lpstr>System Font Regular</vt:lpstr>
      <vt:lpstr>Imogen template</vt:lpstr>
      <vt:lpstr>Predicting Total Loss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Magnetic Levitation</dc:title>
  <dc:creator>Raul Stein</dc:creator>
  <cp:lastModifiedBy>Raul Stein</cp:lastModifiedBy>
  <cp:revision>191</cp:revision>
  <dcterms:modified xsi:type="dcterms:W3CDTF">2020-01-29T18:57:48Z</dcterms:modified>
</cp:coreProperties>
</file>